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761" y="985004"/>
            <a:ext cx="7640479" cy="3458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808"/>
              </a:lnSpc>
              <a:buNone/>
            </a:pPr>
            <a:r>
              <a:rPr lang="en-US" sz="544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Introdução ao Sistema de Recuperação de Informação (Sistema RI)</a:t>
            </a:r>
            <a:endParaRPr lang="en-US" sz="5446" dirty="0"/>
          </a:p>
        </p:txBody>
      </p:sp>
      <p:sp>
        <p:nvSpPr>
          <p:cNvPr id="6" name="Text 3"/>
          <p:cNvSpPr/>
          <p:nvPr/>
        </p:nvSpPr>
        <p:spPr>
          <a:xfrm>
            <a:off x="751761" y="4743688"/>
            <a:ext cx="7640479" cy="19245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26"/>
              </a:lnSpc>
              <a:buNone/>
            </a:pPr>
            <a:r>
              <a:rPr lang="en-US" sz="1579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Sistema RI é uma poderosa ferramenta que permite a busca, recuperação e organização de informações a partir de uma grande base de dados. Esse sistema é composto por diversas classes responsáveis por diferentes etapas do processo, desde a coleta de documentos da web até a apresentação dos resultados de busca para o usuário. Nesta introdução, exploraremos as principais funcionalidades e a integração dessas classes no Sistema RI.</a:t>
            </a:r>
            <a:endParaRPr lang="en-US" sz="1579" dirty="0"/>
          </a:p>
        </p:txBody>
      </p:sp>
      <p:sp>
        <p:nvSpPr>
          <p:cNvPr id="7" name="Shape 4"/>
          <p:cNvSpPr/>
          <p:nvPr/>
        </p:nvSpPr>
        <p:spPr>
          <a:xfrm>
            <a:off x="751761" y="6908721"/>
            <a:ext cx="320754" cy="320754"/>
          </a:xfrm>
          <a:prstGeom prst="roundRect">
            <a:avLst>
              <a:gd name="adj" fmla="val 2850497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1" y="6916341"/>
            <a:ext cx="305514" cy="3055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72647" y="6893719"/>
            <a:ext cx="1925241" cy="3508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63"/>
              </a:lnSpc>
              <a:buNone/>
            </a:pPr>
            <a:r>
              <a:rPr lang="en-US" sz="1973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Bruno Ferreira</a:t>
            </a:r>
            <a:endParaRPr lang="en-US" sz="1973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79858" y="971193"/>
            <a:ext cx="7156966" cy="1000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939"/>
              </a:lnSpc>
              <a:buNone/>
            </a:pPr>
            <a:r>
              <a:rPr lang="en-US" sz="315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 Buscador: Busca e Recuperação de Informações</a:t>
            </a:r>
            <a:endParaRPr lang="en-US" sz="3151" dirty="0"/>
          </a:p>
        </p:txBody>
      </p:sp>
      <p:sp>
        <p:nvSpPr>
          <p:cNvPr id="6" name="Text 3"/>
          <p:cNvSpPr/>
          <p:nvPr/>
        </p:nvSpPr>
        <p:spPr>
          <a:xfrm>
            <a:off x="6479858" y="2211586"/>
            <a:ext cx="7156966" cy="1024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17"/>
              </a:lnSpc>
              <a:buNone/>
            </a:pPr>
            <a:r>
              <a:rPr lang="en-US" sz="126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Classe Buscador é o ponto de entrada do Sistema RI para os usuários. Essa classe recebe as consultas dos usuários, utiliza as outras classes do sistema para processar a busca e apresenta os resultados ordenados por relevância. A Classe Buscador é crucial para fornecer a consulta e o resultado da consulta para os usuários finais do Sistema RI.</a:t>
            </a:r>
            <a:endParaRPr lang="en-US" sz="1261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58" y="3416498"/>
            <a:ext cx="800338" cy="12806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0226" y="3576518"/>
            <a:ext cx="2377916" cy="250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70"/>
              </a:lnSpc>
              <a:buNone/>
            </a:pPr>
            <a:r>
              <a:rPr lang="en-US" sz="157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Recebimento de Consulta</a:t>
            </a:r>
            <a:endParaRPr lang="en-US" sz="1576" dirty="0"/>
          </a:p>
        </p:txBody>
      </p:sp>
      <p:sp>
        <p:nvSpPr>
          <p:cNvPr id="9" name="Text 5"/>
          <p:cNvSpPr/>
          <p:nvPr/>
        </p:nvSpPr>
        <p:spPr>
          <a:xfrm>
            <a:off x="7520226" y="3922633"/>
            <a:ext cx="6116598" cy="5124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7"/>
              </a:lnSpc>
              <a:buNone/>
            </a:pPr>
            <a:r>
              <a:rPr lang="en-US" sz="126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Classe Buscador recebe a consulta do usuário, que é o ponto de partida do processo de recuperação de informação.</a:t>
            </a:r>
            <a:endParaRPr lang="en-US" sz="1261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58" y="4697135"/>
            <a:ext cx="800338" cy="12806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20226" y="4857155"/>
            <a:ext cx="2580323" cy="250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70"/>
              </a:lnSpc>
              <a:buNone/>
            </a:pPr>
            <a:r>
              <a:rPr lang="en-US" sz="157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Processamento da Consulta</a:t>
            </a:r>
            <a:endParaRPr lang="en-US" sz="1576" dirty="0"/>
          </a:p>
        </p:txBody>
      </p:sp>
      <p:sp>
        <p:nvSpPr>
          <p:cNvPr id="12" name="Text 7"/>
          <p:cNvSpPr/>
          <p:nvPr/>
        </p:nvSpPr>
        <p:spPr>
          <a:xfrm>
            <a:off x="7520226" y="5203269"/>
            <a:ext cx="6116598" cy="5124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7"/>
              </a:lnSpc>
              <a:buNone/>
            </a:pPr>
            <a:r>
              <a:rPr lang="en-US" sz="126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consulta é então processada utilizando a Classe Expressões para calcular a similaridade entre a consulta e os documentos indexados.</a:t>
            </a:r>
            <a:endParaRPr lang="en-US" sz="1261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58" y="5977771"/>
            <a:ext cx="800338" cy="12806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0226" y="6137791"/>
            <a:ext cx="2607945" cy="2501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70"/>
              </a:lnSpc>
              <a:buNone/>
            </a:pPr>
            <a:r>
              <a:rPr lang="en-US" sz="157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Apresentação de Resultados</a:t>
            </a:r>
            <a:endParaRPr lang="en-US" sz="1576" dirty="0"/>
          </a:p>
        </p:txBody>
      </p:sp>
      <p:sp>
        <p:nvSpPr>
          <p:cNvPr id="15" name="Text 9"/>
          <p:cNvSpPr/>
          <p:nvPr/>
        </p:nvSpPr>
        <p:spPr>
          <a:xfrm>
            <a:off x="7520226" y="6483906"/>
            <a:ext cx="6116598" cy="5124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17"/>
              </a:lnSpc>
              <a:buNone/>
            </a:pPr>
            <a:r>
              <a:rPr lang="en-US" sz="126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Finalmente, a Classe Buscador apresenta os documentos mais relevantes para o usuário, ordenados de acordo com os cálculos de similaridade.</a:t>
            </a:r>
            <a:endParaRPr lang="en-US" sz="1261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161663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do Buscador</a:t>
            </a:r>
            <a:endParaRPr lang="en-US" sz="437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644259"/>
            <a:ext cx="9933503" cy="3968591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3153728" y="512564"/>
            <a:ext cx="8322945" cy="1163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81"/>
              </a:lnSpc>
              <a:buNone/>
            </a:pPr>
            <a:r>
              <a:rPr lang="en-US" sz="366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Integração entre as Classes no Sistema RI</a:t>
            </a:r>
            <a:endParaRPr lang="en-US" sz="3665" dirty="0"/>
          </a:p>
        </p:txBody>
      </p:sp>
      <p:sp>
        <p:nvSpPr>
          <p:cNvPr id="5" name="Text 3"/>
          <p:cNvSpPr/>
          <p:nvPr/>
        </p:nvSpPr>
        <p:spPr>
          <a:xfrm>
            <a:off x="3153728" y="2048351"/>
            <a:ext cx="8322945" cy="17873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45"/>
              </a:lnSpc>
              <a:buNone/>
            </a:pPr>
            <a:r>
              <a:rPr lang="en-US" sz="146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Sistema RI é composto por um conjunto de classes que trabalham de forma integrada para fornecer uma solução completa de recuperação de informações. A Classe URL garante a integridade dos dados coletados, a Classe Coletor realiza a coleta dos documentos, a Classe Indexador cria o índice invertido, a Classe Expressões calcula a relevância dos documentos e a Classe Buscador apresenta os resultados aos usuários. Essa integração permite que o sistema funcione de forma eficiente e forneça resultados de busca precisos e relevantes.</a:t>
            </a:r>
            <a:endParaRPr lang="en-US" sz="1466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3728" y="4045148"/>
            <a:ext cx="372308" cy="3723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153728" y="4603552"/>
            <a:ext cx="2327077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0"/>
              </a:lnSpc>
              <a:buNone/>
            </a:pPr>
            <a:r>
              <a:rPr lang="en-US" sz="183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 URL</a:t>
            </a:r>
            <a:endParaRPr lang="en-US" sz="1832" dirty="0"/>
          </a:p>
        </p:txBody>
      </p:sp>
      <p:sp>
        <p:nvSpPr>
          <p:cNvPr id="8" name="Text 5"/>
          <p:cNvSpPr/>
          <p:nvPr/>
        </p:nvSpPr>
        <p:spPr>
          <a:xfrm>
            <a:off x="3153728" y="5006102"/>
            <a:ext cx="2588181" cy="595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45"/>
              </a:lnSpc>
              <a:buNone/>
            </a:pPr>
            <a:r>
              <a:rPr lang="en-US" sz="146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Responsável pela representação e manipulação de URLs</a:t>
            </a:r>
            <a:endParaRPr lang="en-US" sz="1466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110" y="4045148"/>
            <a:ext cx="372308" cy="3723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21110" y="4603552"/>
            <a:ext cx="2327077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0"/>
              </a:lnSpc>
              <a:buNone/>
            </a:pPr>
            <a:r>
              <a:rPr lang="en-US" sz="183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 Coletor</a:t>
            </a:r>
            <a:endParaRPr lang="en-US" sz="1832" dirty="0"/>
          </a:p>
        </p:txBody>
      </p:sp>
      <p:sp>
        <p:nvSpPr>
          <p:cNvPr id="11" name="Text 7"/>
          <p:cNvSpPr/>
          <p:nvPr/>
        </p:nvSpPr>
        <p:spPr>
          <a:xfrm>
            <a:off x="6021110" y="5006102"/>
            <a:ext cx="2588181" cy="595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45"/>
              </a:lnSpc>
              <a:buNone/>
            </a:pPr>
            <a:r>
              <a:rPr lang="en-US" sz="146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Responsável pela coleta de documentos da web</a:t>
            </a:r>
            <a:endParaRPr lang="en-US" sz="1466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492" y="4045148"/>
            <a:ext cx="372308" cy="37230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888492" y="4603552"/>
            <a:ext cx="2327077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0"/>
              </a:lnSpc>
              <a:buNone/>
            </a:pPr>
            <a:r>
              <a:rPr lang="en-US" sz="183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 Indexador</a:t>
            </a:r>
            <a:endParaRPr lang="en-US" sz="1832" dirty="0"/>
          </a:p>
        </p:txBody>
      </p:sp>
      <p:sp>
        <p:nvSpPr>
          <p:cNvPr id="14" name="Text 9"/>
          <p:cNvSpPr/>
          <p:nvPr/>
        </p:nvSpPr>
        <p:spPr>
          <a:xfrm>
            <a:off x="8888492" y="5006102"/>
            <a:ext cx="2588181" cy="595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45"/>
              </a:lnSpc>
              <a:buNone/>
            </a:pPr>
            <a:r>
              <a:rPr lang="en-US" sz="146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Responsável pela indexação dos documentos coletados</a:t>
            </a:r>
            <a:endParaRPr lang="en-US" sz="1466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728" y="6160294"/>
            <a:ext cx="372308" cy="37230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153728" y="6718697"/>
            <a:ext cx="2327077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0"/>
              </a:lnSpc>
              <a:buNone/>
            </a:pPr>
            <a:r>
              <a:rPr lang="en-US" sz="183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 Expressões</a:t>
            </a:r>
            <a:endParaRPr lang="en-US" sz="1832" dirty="0"/>
          </a:p>
        </p:txBody>
      </p:sp>
      <p:sp>
        <p:nvSpPr>
          <p:cNvPr id="17" name="Text 11"/>
          <p:cNvSpPr/>
          <p:nvPr/>
        </p:nvSpPr>
        <p:spPr>
          <a:xfrm>
            <a:off x="3153728" y="7121247"/>
            <a:ext cx="2588181" cy="595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45"/>
              </a:lnSpc>
              <a:buNone/>
            </a:pPr>
            <a:r>
              <a:rPr lang="en-US" sz="146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Responsável pelo cálculo da modelagem vetorial</a:t>
            </a:r>
            <a:endParaRPr lang="en-US" sz="1466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110" y="6160294"/>
            <a:ext cx="372308" cy="37230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021110" y="6718697"/>
            <a:ext cx="2327077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90"/>
              </a:lnSpc>
              <a:buNone/>
            </a:pPr>
            <a:r>
              <a:rPr lang="en-US" sz="183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 Buscador</a:t>
            </a:r>
            <a:endParaRPr lang="en-US" sz="1832" dirty="0"/>
          </a:p>
        </p:txBody>
      </p:sp>
      <p:sp>
        <p:nvSpPr>
          <p:cNvPr id="20" name="Text 13"/>
          <p:cNvSpPr/>
          <p:nvPr/>
        </p:nvSpPr>
        <p:spPr>
          <a:xfrm>
            <a:off x="6021110" y="7121247"/>
            <a:ext cx="2588181" cy="595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45"/>
              </a:lnSpc>
              <a:buNone/>
            </a:pPr>
            <a:r>
              <a:rPr lang="en-US" sz="146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Responsável pela busca e recuperação de informações</a:t>
            </a:r>
            <a:endParaRPr lang="en-US" sz="1466" dirty="0"/>
          </a:p>
        </p:txBody>
      </p:sp>
      <p:pic>
        <p:nvPicPr>
          <p:cNvPr id="21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198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833926" y="551259"/>
            <a:ext cx="8962549" cy="12530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33"/>
              </a:lnSpc>
              <a:buNone/>
            </a:pPr>
            <a:r>
              <a:rPr lang="en-US" sz="394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do Sistema de Recuperação de Informação</a:t>
            </a:r>
            <a:endParaRPr lang="en-US" sz="3946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926" y="2104906"/>
            <a:ext cx="8883729" cy="5575816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811339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441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38456" y="2371844"/>
            <a:ext cx="6953488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Considerações Finais sobre o Sistema RI</a:t>
            </a:r>
            <a:endParaRPr lang="en-US" sz="3062" dirty="0"/>
          </a:p>
        </p:txBody>
      </p:sp>
      <p:sp>
        <p:nvSpPr>
          <p:cNvPr id="6" name="Text 3"/>
          <p:cNvSpPr/>
          <p:nvPr/>
        </p:nvSpPr>
        <p:spPr>
          <a:xfrm>
            <a:off x="3838456" y="3577114"/>
            <a:ext cx="6953488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Sistema RI é uma ferramenta poderosa e fundamental para a recuperação eficiente de informações em grandes bases de dados. Através da integração das suas classes, o sistema é capaz de coletar, indexar e apresentar os resultados mais relevantes para as consultas dos usuários. Eentretanto, não há um cálculo para a precisão e a revocação do resultado das buscas. Como deveria ter e funcionar tais métodos no sistema?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3993952" y="5096470"/>
            <a:ext cx="3161943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Precisão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7474506" y="5096470"/>
            <a:ext cx="3161943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precisão do Sistema RI refere-se à capacidade de apresentar apenas os documentos mais relevantes para a consulta do usuário. Isso é alcançado através da modelagem vetorial e dos cálculos de similaridade realizados pela Classe Expressões.</a:t>
            </a:r>
            <a:endParaRPr lang="en-US" sz="1225" dirty="0"/>
          </a:p>
        </p:txBody>
      </p:sp>
      <p:sp>
        <p:nvSpPr>
          <p:cNvPr id="9" name="Shape 6"/>
          <p:cNvSpPr/>
          <p:nvPr/>
        </p:nvSpPr>
        <p:spPr>
          <a:xfrm>
            <a:off x="3838456" y="6689646"/>
            <a:ext cx="6953488" cy="1694021"/>
          </a:xfrm>
          <a:prstGeom prst="rect">
            <a:avLst/>
          </a:prstGeom>
          <a:solidFill>
            <a:srgbClr val="363A4A"/>
          </a:solidFill>
          <a:ln/>
        </p:spPr>
      </p:sp>
      <p:sp>
        <p:nvSpPr>
          <p:cNvPr id="10" name="Text 7"/>
          <p:cNvSpPr/>
          <p:nvPr/>
        </p:nvSpPr>
        <p:spPr>
          <a:xfrm>
            <a:off x="3993952" y="6790492"/>
            <a:ext cx="3161943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Revocação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7474506" y="6790492"/>
            <a:ext cx="3161943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revocação do Sistema RI representa a capacidade de recuperar a maior parte dos documentos relevantes para a consulta do usuário. Isso depende da eficiência da coleta e indexação realizadas pelas Classes Coletor e Indexador.</a:t>
            </a:r>
            <a:endParaRPr lang="en-US" sz="1225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2542818" y="589002"/>
            <a:ext cx="9544645" cy="13342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53"/>
              </a:lnSpc>
              <a:buNone/>
            </a:pPr>
            <a:r>
              <a:rPr lang="en-US" sz="420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 URL: Representação e Manipulação de URLs</a:t>
            </a:r>
            <a:endParaRPr lang="en-US" sz="4203" dirty="0"/>
          </a:p>
        </p:txBody>
      </p:sp>
      <p:sp>
        <p:nvSpPr>
          <p:cNvPr id="5" name="Text 3"/>
          <p:cNvSpPr/>
          <p:nvPr/>
        </p:nvSpPr>
        <p:spPr>
          <a:xfrm>
            <a:off x="2542818" y="2350175"/>
            <a:ext cx="9544645" cy="17073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Classe URL é responsável por representar e manipular endereços web (URLs) de forma eficiente. Essa classe possui métodos para analisar a estrutura de uma URL, extrair informações como o domínio, o caminho, os parâmetros, entre outros. Além disso, a Classe URL também é responsável por gerar URLs válidas e normalizadas, garantindo que os dados coletados pela etapa seguinte do sistema sejam confiáveis e padronizados.</a:t>
            </a:r>
            <a:endParaRPr lang="en-US" sz="1681" dirty="0"/>
          </a:p>
        </p:txBody>
      </p:sp>
      <p:sp>
        <p:nvSpPr>
          <p:cNvPr id="6" name="Text 4"/>
          <p:cNvSpPr/>
          <p:nvPr/>
        </p:nvSpPr>
        <p:spPr>
          <a:xfrm>
            <a:off x="2542818" y="4511159"/>
            <a:ext cx="3306723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210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Principais Funcionalidades</a:t>
            </a:r>
            <a:endParaRPr lang="en-US" sz="2101" dirty="0"/>
          </a:p>
        </p:txBody>
      </p:sp>
      <p:sp>
        <p:nvSpPr>
          <p:cNvPr id="7" name="Text 5"/>
          <p:cNvSpPr/>
          <p:nvPr/>
        </p:nvSpPr>
        <p:spPr>
          <a:xfrm>
            <a:off x="2542818" y="5058132"/>
            <a:ext cx="4511873" cy="1024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 Análise e extração de informações de uma URL - Validação e normalização de URLs - Geração de URLs a partir de parâmetros</a:t>
            </a:r>
            <a:endParaRPr lang="en-US" sz="1681" dirty="0"/>
          </a:p>
        </p:txBody>
      </p:sp>
      <p:sp>
        <p:nvSpPr>
          <p:cNvPr id="8" name="Text 6"/>
          <p:cNvSpPr/>
          <p:nvPr/>
        </p:nvSpPr>
        <p:spPr>
          <a:xfrm>
            <a:off x="7583091" y="4511159"/>
            <a:ext cx="3273981" cy="3334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7"/>
              </a:lnSpc>
              <a:buNone/>
            </a:pPr>
            <a:r>
              <a:rPr lang="en-US" sz="210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Importância no Sistema RI</a:t>
            </a:r>
            <a:endParaRPr lang="en-US" sz="2101" dirty="0"/>
          </a:p>
        </p:txBody>
      </p:sp>
      <p:sp>
        <p:nvSpPr>
          <p:cNvPr id="9" name="Text 7"/>
          <p:cNvSpPr/>
          <p:nvPr/>
        </p:nvSpPr>
        <p:spPr>
          <a:xfrm>
            <a:off x="7583091" y="5058132"/>
            <a:ext cx="4511873" cy="23902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0"/>
              </a:lnSpc>
              <a:buNone/>
            </a:pPr>
            <a:r>
              <a:rPr lang="en-US" sz="168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Classe URL é crucial para o funcionamento do Sistema RI, pois garante a integridade e a consistência dos dados coletados da web. Sem uma representação precisa das URLs, o sistema não seria capaz de acessar corretamente os documentos e realizar a indexação de forma eficiente.</a:t>
            </a:r>
            <a:endParaRPr lang="en-US" sz="1681" dirty="0"/>
          </a:p>
        </p:txBody>
      </p:sp>
      <p:pic>
        <p:nvPicPr>
          <p:cNvPr id="10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186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134201" y="514350"/>
            <a:ext cx="4675942" cy="5843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02"/>
              </a:lnSpc>
              <a:buNone/>
            </a:pPr>
            <a:r>
              <a:rPr lang="en-US" sz="368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do Url</a:t>
            </a:r>
            <a:endParaRPr lang="en-US" sz="3682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201" y="1379220"/>
            <a:ext cx="8361878" cy="6338292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5411" y="504944"/>
            <a:ext cx="8201977" cy="1146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14"/>
              </a:lnSpc>
              <a:buNone/>
            </a:pPr>
            <a:r>
              <a:rPr lang="en-US" sz="361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 Coletor: Coleta de Documentos da Web</a:t>
            </a:r>
            <a:endParaRPr lang="en-US" sz="3612" dirty="0"/>
          </a:p>
        </p:txBody>
      </p:sp>
      <p:sp>
        <p:nvSpPr>
          <p:cNvPr id="6" name="Text 3"/>
          <p:cNvSpPr/>
          <p:nvPr/>
        </p:nvSpPr>
        <p:spPr>
          <a:xfrm>
            <a:off x="1385411" y="1926669"/>
            <a:ext cx="8201977" cy="1173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11"/>
              </a:lnSpc>
              <a:buNone/>
            </a:pPr>
            <a:r>
              <a:rPr lang="en-US" sz="144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Classe Coletor é responsável por realizar a coleta de documentos da web, acessando as URLs fornecidas e baixando o conteúdo dos documentos. Essa classe utiliza a Classe URL para gerar endereços válidos e acessa os documentos de forma automatizada. Após a coleta, os documentos são encaminhados para a próxima etapa do sistema, a indexação.</a:t>
            </a:r>
            <a:endParaRPr lang="en-US" sz="1445" dirty="0"/>
          </a:p>
        </p:txBody>
      </p:sp>
      <p:sp>
        <p:nvSpPr>
          <p:cNvPr id="7" name="Shape 4"/>
          <p:cNvSpPr/>
          <p:nvPr/>
        </p:nvSpPr>
        <p:spPr>
          <a:xfrm>
            <a:off x="1649135" y="3306961"/>
            <a:ext cx="22860" cy="4417576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8" name="Shape 5"/>
          <p:cNvSpPr/>
          <p:nvPr/>
        </p:nvSpPr>
        <p:spPr>
          <a:xfrm>
            <a:off x="1866960" y="3645098"/>
            <a:ext cx="642104" cy="22860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9" name="Shape 6"/>
          <p:cNvSpPr/>
          <p:nvPr/>
        </p:nvSpPr>
        <p:spPr>
          <a:xfrm>
            <a:off x="1454170" y="3450193"/>
            <a:ext cx="412790" cy="412790"/>
          </a:xfrm>
          <a:prstGeom prst="roundRect">
            <a:avLst>
              <a:gd name="adj" fmla="val 13334"/>
            </a:avLst>
          </a:prstGeom>
          <a:solidFill>
            <a:srgbClr val="363A4A"/>
          </a:solidFill>
          <a:ln/>
        </p:spPr>
      </p:sp>
      <p:sp>
        <p:nvSpPr>
          <p:cNvPr id="10" name="Text 7"/>
          <p:cNvSpPr/>
          <p:nvPr/>
        </p:nvSpPr>
        <p:spPr>
          <a:xfrm>
            <a:off x="1610380" y="3484602"/>
            <a:ext cx="100251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9"/>
              </a:lnSpc>
              <a:buNone/>
            </a:pPr>
            <a:r>
              <a:rPr lang="en-US" sz="216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67" dirty="0"/>
          </a:p>
        </p:txBody>
      </p:sp>
      <p:sp>
        <p:nvSpPr>
          <p:cNvPr id="11" name="Text 8"/>
          <p:cNvSpPr/>
          <p:nvPr/>
        </p:nvSpPr>
        <p:spPr>
          <a:xfrm>
            <a:off x="2669619" y="3490317"/>
            <a:ext cx="2293263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7"/>
              </a:lnSpc>
              <a:buNone/>
            </a:pPr>
            <a:r>
              <a:rPr lang="en-US" sz="180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Acesso às URLs</a:t>
            </a:r>
            <a:endParaRPr lang="en-US" sz="1806" dirty="0"/>
          </a:p>
        </p:txBody>
      </p:sp>
      <p:sp>
        <p:nvSpPr>
          <p:cNvPr id="12" name="Text 9"/>
          <p:cNvSpPr/>
          <p:nvPr/>
        </p:nvSpPr>
        <p:spPr>
          <a:xfrm>
            <a:off x="2669619" y="3886914"/>
            <a:ext cx="6917769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11"/>
              </a:lnSpc>
              <a:buNone/>
            </a:pPr>
            <a:r>
              <a:rPr lang="en-US" sz="144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Classe Coletor utiliza a Classe URL para gerar endereços web válidos e acessar os documentos da internet de forma automatizada.</a:t>
            </a:r>
            <a:endParaRPr lang="en-US" sz="1445" dirty="0"/>
          </a:p>
        </p:txBody>
      </p:sp>
      <p:sp>
        <p:nvSpPr>
          <p:cNvPr id="13" name="Shape 10"/>
          <p:cNvSpPr/>
          <p:nvPr/>
        </p:nvSpPr>
        <p:spPr>
          <a:xfrm>
            <a:off x="1866960" y="5178743"/>
            <a:ext cx="642104" cy="22860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4" name="Shape 11"/>
          <p:cNvSpPr/>
          <p:nvPr/>
        </p:nvSpPr>
        <p:spPr>
          <a:xfrm>
            <a:off x="1454170" y="4983837"/>
            <a:ext cx="412790" cy="412790"/>
          </a:xfrm>
          <a:prstGeom prst="roundRect">
            <a:avLst>
              <a:gd name="adj" fmla="val 13334"/>
            </a:avLst>
          </a:prstGeom>
          <a:solidFill>
            <a:srgbClr val="363A4A"/>
          </a:solidFill>
          <a:ln/>
        </p:spPr>
      </p:sp>
      <p:sp>
        <p:nvSpPr>
          <p:cNvPr id="15" name="Text 12"/>
          <p:cNvSpPr/>
          <p:nvPr/>
        </p:nvSpPr>
        <p:spPr>
          <a:xfrm>
            <a:off x="1586567" y="5018246"/>
            <a:ext cx="147876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9"/>
              </a:lnSpc>
              <a:buNone/>
            </a:pPr>
            <a:r>
              <a:rPr lang="en-US" sz="216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67" dirty="0"/>
          </a:p>
        </p:txBody>
      </p:sp>
      <p:sp>
        <p:nvSpPr>
          <p:cNvPr id="16" name="Text 13"/>
          <p:cNvSpPr/>
          <p:nvPr/>
        </p:nvSpPr>
        <p:spPr>
          <a:xfrm>
            <a:off x="2669619" y="5023961"/>
            <a:ext cx="2293263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7"/>
              </a:lnSpc>
              <a:buNone/>
            </a:pPr>
            <a:r>
              <a:rPr lang="en-US" sz="180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Baixa de Conteúdo</a:t>
            </a:r>
            <a:endParaRPr lang="en-US" sz="1806" dirty="0"/>
          </a:p>
        </p:txBody>
      </p:sp>
      <p:sp>
        <p:nvSpPr>
          <p:cNvPr id="17" name="Text 14"/>
          <p:cNvSpPr/>
          <p:nvPr/>
        </p:nvSpPr>
        <p:spPr>
          <a:xfrm>
            <a:off x="2669619" y="5420558"/>
            <a:ext cx="6917769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11"/>
              </a:lnSpc>
              <a:buNone/>
            </a:pPr>
            <a:r>
              <a:rPr lang="en-US" sz="144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Após o acesso, a Classe Coletor baixa o conteúdo dos documentos web e os armazena em formato digital, preparando-os para a próxima etapa de indexação.</a:t>
            </a:r>
            <a:endParaRPr lang="en-US" sz="1445" dirty="0"/>
          </a:p>
        </p:txBody>
      </p:sp>
      <p:sp>
        <p:nvSpPr>
          <p:cNvPr id="18" name="Shape 15"/>
          <p:cNvSpPr/>
          <p:nvPr/>
        </p:nvSpPr>
        <p:spPr>
          <a:xfrm>
            <a:off x="1866960" y="6712387"/>
            <a:ext cx="642104" cy="22860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9" name="Shape 16"/>
          <p:cNvSpPr/>
          <p:nvPr/>
        </p:nvSpPr>
        <p:spPr>
          <a:xfrm>
            <a:off x="1454170" y="6517481"/>
            <a:ext cx="412790" cy="412790"/>
          </a:xfrm>
          <a:prstGeom prst="roundRect">
            <a:avLst>
              <a:gd name="adj" fmla="val 13334"/>
            </a:avLst>
          </a:prstGeom>
          <a:solidFill>
            <a:srgbClr val="363A4A"/>
          </a:solidFill>
          <a:ln/>
        </p:spPr>
      </p:sp>
      <p:sp>
        <p:nvSpPr>
          <p:cNvPr id="20" name="Text 17"/>
          <p:cNvSpPr/>
          <p:nvPr/>
        </p:nvSpPr>
        <p:spPr>
          <a:xfrm>
            <a:off x="1583829" y="6551890"/>
            <a:ext cx="153353" cy="3438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09"/>
              </a:lnSpc>
              <a:buNone/>
            </a:pPr>
            <a:r>
              <a:rPr lang="en-US" sz="216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67" dirty="0"/>
          </a:p>
        </p:txBody>
      </p:sp>
      <p:sp>
        <p:nvSpPr>
          <p:cNvPr id="21" name="Text 18"/>
          <p:cNvSpPr/>
          <p:nvPr/>
        </p:nvSpPr>
        <p:spPr>
          <a:xfrm>
            <a:off x="2669619" y="6557605"/>
            <a:ext cx="2293263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7"/>
              </a:lnSpc>
              <a:buNone/>
            </a:pPr>
            <a:r>
              <a:rPr lang="en-US" sz="1806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Encaminhamento</a:t>
            </a:r>
            <a:endParaRPr lang="en-US" sz="1806" dirty="0"/>
          </a:p>
        </p:txBody>
      </p:sp>
      <p:sp>
        <p:nvSpPr>
          <p:cNvPr id="22" name="Text 19"/>
          <p:cNvSpPr/>
          <p:nvPr/>
        </p:nvSpPr>
        <p:spPr>
          <a:xfrm>
            <a:off x="2669619" y="6954202"/>
            <a:ext cx="6917769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11"/>
              </a:lnSpc>
              <a:buNone/>
            </a:pPr>
            <a:r>
              <a:rPr lang="en-US" sz="144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 documentos coletados são então encaminhados para a Classe Indexador, que irá processá-los e adicionar à base de dados do Sistema RI.</a:t>
            </a:r>
            <a:endParaRPr lang="en-US" sz="1445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278981" y="497919"/>
            <a:ext cx="4514136" cy="5641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43"/>
              </a:lnSpc>
              <a:buNone/>
            </a:pPr>
            <a:r>
              <a:rPr lang="en-US" sz="355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do Coletor</a:t>
            </a:r>
            <a:endParaRPr lang="en-US" sz="355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981" y="1332786"/>
            <a:ext cx="7795141" cy="6398776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3889" y="853678"/>
            <a:ext cx="7409021" cy="1035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078"/>
              </a:lnSpc>
              <a:buNone/>
            </a:pPr>
            <a:r>
              <a:rPr lang="en-US" sz="3262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 Indexador: Indexação de Documentos Coletados</a:t>
            </a:r>
            <a:endParaRPr lang="en-US" sz="3262" dirty="0"/>
          </a:p>
        </p:txBody>
      </p:sp>
      <p:sp>
        <p:nvSpPr>
          <p:cNvPr id="6" name="Text 3"/>
          <p:cNvSpPr/>
          <p:nvPr/>
        </p:nvSpPr>
        <p:spPr>
          <a:xfrm>
            <a:off x="6353889" y="2138005"/>
            <a:ext cx="7409021" cy="1060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88"/>
              </a:lnSpc>
              <a:buNone/>
            </a:pPr>
            <a:r>
              <a:rPr lang="en-US" sz="130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Classe Indexador é responsável por processar os documentos coletados pela Classe Coletor e criar um índice invertido. Esse índice mapeia as palavras-chave presentes nos documentos e associa-as aos documentos em que elas aparecem. Essa estrutura de dados é crucial para permitir buscas rápidas e eficientes no Sistema RI.</a:t>
            </a:r>
            <a:endParaRPr lang="en-US" sz="1305" dirty="0"/>
          </a:p>
        </p:txBody>
      </p:sp>
      <p:sp>
        <p:nvSpPr>
          <p:cNvPr id="7" name="Shape 4"/>
          <p:cNvSpPr/>
          <p:nvPr/>
        </p:nvSpPr>
        <p:spPr>
          <a:xfrm>
            <a:off x="6592133" y="3384947"/>
            <a:ext cx="20598" cy="3990975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8" name="Shape 5"/>
          <p:cNvSpPr/>
          <p:nvPr/>
        </p:nvSpPr>
        <p:spPr>
          <a:xfrm>
            <a:off x="6788765" y="3690402"/>
            <a:ext cx="579953" cy="20598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9" name="Shape 6"/>
          <p:cNvSpPr/>
          <p:nvPr/>
        </p:nvSpPr>
        <p:spPr>
          <a:xfrm>
            <a:off x="6415980" y="3514368"/>
            <a:ext cx="372785" cy="372785"/>
          </a:xfrm>
          <a:prstGeom prst="roundRect">
            <a:avLst>
              <a:gd name="adj" fmla="val 13337"/>
            </a:avLst>
          </a:prstGeom>
          <a:solidFill>
            <a:srgbClr val="363A4A"/>
          </a:solidFill>
          <a:ln/>
        </p:spPr>
      </p:sp>
      <p:sp>
        <p:nvSpPr>
          <p:cNvPr id="10" name="Text 7"/>
          <p:cNvSpPr/>
          <p:nvPr/>
        </p:nvSpPr>
        <p:spPr>
          <a:xfrm>
            <a:off x="6557070" y="3545324"/>
            <a:ext cx="90488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7"/>
              </a:lnSpc>
              <a:buNone/>
            </a:pPr>
            <a:r>
              <a:rPr lang="en-US" sz="195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957" dirty="0"/>
          </a:p>
        </p:txBody>
      </p:sp>
      <p:sp>
        <p:nvSpPr>
          <p:cNvPr id="11" name="Text 8"/>
          <p:cNvSpPr/>
          <p:nvPr/>
        </p:nvSpPr>
        <p:spPr>
          <a:xfrm>
            <a:off x="7513796" y="3550563"/>
            <a:ext cx="3049429" cy="258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39"/>
              </a:lnSpc>
              <a:buNone/>
            </a:pPr>
            <a:r>
              <a:rPr lang="en-US" sz="163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Processamento de Documentos</a:t>
            </a:r>
            <a:endParaRPr lang="en-US" sz="1631" dirty="0"/>
          </a:p>
        </p:txBody>
      </p:sp>
      <p:sp>
        <p:nvSpPr>
          <p:cNvPr id="12" name="Text 9"/>
          <p:cNvSpPr/>
          <p:nvPr/>
        </p:nvSpPr>
        <p:spPr>
          <a:xfrm>
            <a:off x="7513796" y="3908941"/>
            <a:ext cx="6249114" cy="5303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88"/>
              </a:lnSpc>
              <a:buNone/>
            </a:pPr>
            <a:r>
              <a:rPr lang="en-US" sz="130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Classe Indexador recebe os documentos coletados e realiza o processamento de texto, como remoção de stopwords, stemming e tokenização.</a:t>
            </a:r>
            <a:endParaRPr lang="en-US" sz="1305" dirty="0"/>
          </a:p>
        </p:txBody>
      </p:sp>
      <p:sp>
        <p:nvSpPr>
          <p:cNvPr id="13" name="Shape 10"/>
          <p:cNvSpPr/>
          <p:nvPr/>
        </p:nvSpPr>
        <p:spPr>
          <a:xfrm>
            <a:off x="6788765" y="5075932"/>
            <a:ext cx="579953" cy="20598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4" name="Shape 11"/>
          <p:cNvSpPr/>
          <p:nvPr/>
        </p:nvSpPr>
        <p:spPr>
          <a:xfrm>
            <a:off x="6415980" y="4899898"/>
            <a:ext cx="372785" cy="372785"/>
          </a:xfrm>
          <a:prstGeom prst="roundRect">
            <a:avLst>
              <a:gd name="adj" fmla="val 13337"/>
            </a:avLst>
          </a:prstGeom>
          <a:solidFill>
            <a:srgbClr val="363A4A"/>
          </a:solidFill>
          <a:ln/>
        </p:spPr>
      </p:sp>
      <p:sp>
        <p:nvSpPr>
          <p:cNvPr id="15" name="Text 12"/>
          <p:cNvSpPr/>
          <p:nvPr/>
        </p:nvSpPr>
        <p:spPr>
          <a:xfrm>
            <a:off x="6535638" y="4930854"/>
            <a:ext cx="133469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7"/>
              </a:lnSpc>
              <a:buNone/>
            </a:pPr>
            <a:r>
              <a:rPr lang="en-US" sz="195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957" dirty="0"/>
          </a:p>
        </p:txBody>
      </p:sp>
      <p:sp>
        <p:nvSpPr>
          <p:cNvPr id="16" name="Text 13"/>
          <p:cNvSpPr/>
          <p:nvPr/>
        </p:nvSpPr>
        <p:spPr>
          <a:xfrm>
            <a:off x="7513796" y="4936093"/>
            <a:ext cx="2995017" cy="258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39"/>
              </a:lnSpc>
              <a:buNone/>
            </a:pPr>
            <a:r>
              <a:rPr lang="en-US" sz="163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Construção de Índice Invertido</a:t>
            </a:r>
            <a:endParaRPr lang="en-US" sz="1631" dirty="0"/>
          </a:p>
        </p:txBody>
      </p:sp>
      <p:sp>
        <p:nvSpPr>
          <p:cNvPr id="17" name="Text 14"/>
          <p:cNvSpPr/>
          <p:nvPr/>
        </p:nvSpPr>
        <p:spPr>
          <a:xfrm>
            <a:off x="7513796" y="5294471"/>
            <a:ext cx="6249114" cy="5303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88"/>
              </a:lnSpc>
              <a:buNone/>
            </a:pPr>
            <a:r>
              <a:rPr lang="en-US" sz="130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 as informações extraídas, a classe cria um índice invertido que associa cada termo aos documentos em que ele aparece.</a:t>
            </a:r>
            <a:endParaRPr lang="en-US" sz="1305" dirty="0"/>
          </a:p>
        </p:txBody>
      </p:sp>
      <p:sp>
        <p:nvSpPr>
          <p:cNvPr id="18" name="Shape 15"/>
          <p:cNvSpPr/>
          <p:nvPr/>
        </p:nvSpPr>
        <p:spPr>
          <a:xfrm>
            <a:off x="6788765" y="6461462"/>
            <a:ext cx="579953" cy="20598"/>
          </a:xfrm>
          <a:prstGeom prst="rect">
            <a:avLst/>
          </a:prstGeom>
          <a:solidFill>
            <a:srgbClr val="6EB9FC"/>
          </a:solidFill>
          <a:ln/>
        </p:spPr>
      </p:sp>
      <p:sp>
        <p:nvSpPr>
          <p:cNvPr id="19" name="Shape 16"/>
          <p:cNvSpPr/>
          <p:nvPr/>
        </p:nvSpPr>
        <p:spPr>
          <a:xfrm>
            <a:off x="6415980" y="6285428"/>
            <a:ext cx="372785" cy="372785"/>
          </a:xfrm>
          <a:prstGeom prst="roundRect">
            <a:avLst>
              <a:gd name="adj" fmla="val 13337"/>
            </a:avLst>
          </a:prstGeom>
          <a:solidFill>
            <a:srgbClr val="363A4A"/>
          </a:solidFill>
          <a:ln/>
        </p:spPr>
      </p:sp>
      <p:sp>
        <p:nvSpPr>
          <p:cNvPr id="20" name="Text 17"/>
          <p:cNvSpPr/>
          <p:nvPr/>
        </p:nvSpPr>
        <p:spPr>
          <a:xfrm>
            <a:off x="6533138" y="6316385"/>
            <a:ext cx="13847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47"/>
              </a:lnSpc>
              <a:buNone/>
            </a:pPr>
            <a:r>
              <a:rPr lang="en-US" sz="1957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957" dirty="0"/>
          </a:p>
        </p:txBody>
      </p:sp>
      <p:sp>
        <p:nvSpPr>
          <p:cNvPr id="21" name="Text 18"/>
          <p:cNvSpPr/>
          <p:nvPr/>
        </p:nvSpPr>
        <p:spPr>
          <a:xfrm>
            <a:off x="7513796" y="6321623"/>
            <a:ext cx="2533293" cy="2589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39"/>
              </a:lnSpc>
              <a:buNone/>
            </a:pPr>
            <a:r>
              <a:rPr lang="en-US" sz="163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Armazenamento do Índice</a:t>
            </a:r>
            <a:endParaRPr lang="en-US" sz="1631" dirty="0"/>
          </a:p>
        </p:txBody>
      </p:sp>
      <p:sp>
        <p:nvSpPr>
          <p:cNvPr id="22" name="Text 19"/>
          <p:cNvSpPr/>
          <p:nvPr/>
        </p:nvSpPr>
        <p:spPr>
          <a:xfrm>
            <a:off x="7513796" y="6680002"/>
            <a:ext cx="6249114" cy="5303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088"/>
              </a:lnSpc>
              <a:buNone/>
            </a:pPr>
            <a:r>
              <a:rPr lang="en-US" sz="1305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índice invertido é então armazenado para ser utilizado posteriormente pela Classe Buscador durante as consultas dos usuários.</a:t>
            </a:r>
            <a:endParaRPr lang="en-US" sz="1305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710815" y="567095"/>
            <a:ext cx="5149572" cy="6436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69"/>
              </a:lnSpc>
              <a:buNone/>
            </a:pPr>
            <a:r>
              <a:rPr lang="en-US" sz="4055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do Indexador</a:t>
            </a:r>
            <a:endParaRPr lang="en-US" sz="4055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15" y="1519714"/>
            <a:ext cx="9208770" cy="6142792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41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34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0106" y="570309"/>
            <a:ext cx="9272468" cy="12961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04"/>
              </a:lnSpc>
              <a:buNone/>
            </a:pPr>
            <a:r>
              <a:rPr lang="en-US" sz="4083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 Expressões: Cálculo da Modelagem Vetorial</a:t>
            </a:r>
            <a:endParaRPr lang="en-US" sz="4083" dirty="0"/>
          </a:p>
        </p:txBody>
      </p:sp>
      <p:sp>
        <p:nvSpPr>
          <p:cNvPr id="6" name="Text 3"/>
          <p:cNvSpPr/>
          <p:nvPr/>
        </p:nvSpPr>
        <p:spPr>
          <a:xfrm>
            <a:off x="850106" y="2177534"/>
            <a:ext cx="9272468" cy="13273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3"/>
              </a:lnSpc>
              <a:buNone/>
            </a:pPr>
            <a:r>
              <a:rPr lang="en-US" sz="1633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Classe Expressões é responsável por implementar a modelagem vetorial, uma técnica de recuperação de informação que representa documentos e consultas como vetores em um espaço multidimensional. Essa classe calcula os pesos dos termos presentes nos documentos e nas consultas, permitindo a comparação entre eles e a apresentação dos resultados mais relevantes.</a:t>
            </a:r>
            <a:endParaRPr lang="en-US" sz="1633" dirty="0"/>
          </a:p>
        </p:txBody>
      </p:sp>
      <p:sp>
        <p:nvSpPr>
          <p:cNvPr id="7" name="Shape 4"/>
          <p:cNvSpPr/>
          <p:nvPr/>
        </p:nvSpPr>
        <p:spPr>
          <a:xfrm>
            <a:off x="850106" y="3738086"/>
            <a:ext cx="4532590" cy="2190631"/>
          </a:xfrm>
          <a:prstGeom prst="roundRect">
            <a:avLst>
              <a:gd name="adj" fmla="val 2840"/>
            </a:avLst>
          </a:prstGeom>
          <a:solidFill>
            <a:srgbClr val="363A4A"/>
          </a:solidFill>
          <a:ln/>
        </p:spPr>
      </p:sp>
      <p:sp>
        <p:nvSpPr>
          <p:cNvPr id="8" name="Text 5"/>
          <p:cNvSpPr/>
          <p:nvPr/>
        </p:nvSpPr>
        <p:spPr>
          <a:xfrm>
            <a:off x="1057513" y="3945493"/>
            <a:ext cx="2767013" cy="324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52"/>
              </a:lnSpc>
              <a:buNone/>
            </a:pPr>
            <a:r>
              <a:rPr lang="en-US" sz="204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Ponderação de Termos</a:t>
            </a:r>
            <a:endParaRPr lang="en-US" sz="2041" dirty="0"/>
          </a:p>
        </p:txBody>
      </p:sp>
      <p:sp>
        <p:nvSpPr>
          <p:cNvPr id="9" name="Text 6"/>
          <p:cNvSpPr/>
          <p:nvPr/>
        </p:nvSpPr>
        <p:spPr>
          <a:xfrm>
            <a:off x="1057513" y="4394002"/>
            <a:ext cx="4117777" cy="13273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3"/>
              </a:lnSpc>
              <a:buNone/>
            </a:pPr>
            <a:r>
              <a:rPr lang="en-US" sz="1633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Classe Expressões utiliza técnicas como TF-IDF (Term Frequency-Inverse Document Frequency) para calcular o peso de cada termo nos documentos e nas consultas.</a:t>
            </a:r>
            <a:endParaRPr lang="en-US" sz="1633" dirty="0"/>
          </a:p>
        </p:txBody>
      </p:sp>
      <p:sp>
        <p:nvSpPr>
          <p:cNvPr id="10" name="Shape 7"/>
          <p:cNvSpPr/>
          <p:nvPr/>
        </p:nvSpPr>
        <p:spPr>
          <a:xfrm>
            <a:off x="5590103" y="3738086"/>
            <a:ext cx="4532590" cy="2190631"/>
          </a:xfrm>
          <a:prstGeom prst="roundRect">
            <a:avLst>
              <a:gd name="adj" fmla="val 2840"/>
            </a:avLst>
          </a:prstGeom>
          <a:solidFill>
            <a:srgbClr val="363A4A"/>
          </a:solidFill>
          <a:ln/>
        </p:spPr>
      </p:sp>
      <p:sp>
        <p:nvSpPr>
          <p:cNvPr id="11" name="Text 8"/>
          <p:cNvSpPr/>
          <p:nvPr/>
        </p:nvSpPr>
        <p:spPr>
          <a:xfrm>
            <a:off x="5797510" y="3945493"/>
            <a:ext cx="2828449" cy="324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52"/>
              </a:lnSpc>
              <a:buNone/>
            </a:pPr>
            <a:r>
              <a:rPr lang="en-US" sz="204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Cálculo de Similaridade</a:t>
            </a:r>
            <a:endParaRPr lang="en-US" sz="2041" dirty="0"/>
          </a:p>
        </p:txBody>
      </p:sp>
      <p:sp>
        <p:nvSpPr>
          <p:cNvPr id="12" name="Text 9"/>
          <p:cNvSpPr/>
          <p:nvPr/>
        </p:nvSpPr>
        <p:spPr>
          <a:xfrm>
            <a:off x="5797510" y="4394002"/>
            <a:ext cx="4117777" cy="13273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3"/>
              </a:lnSpc>
              <a:buNone/>
            </a:pPr>
            <a:r>
              <a:rPr lang="en-US" sz="1633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 os pesos dos termos, a classe calcula a similaridade entre os vetores dos documentos e da consulta, utilizando métricas como o cosseno da similaridade.</a:t>
            </a:r>
            <a:endParaRPr lang="en-US" sz="1633" dirty="0"/>
          </a:p>
        </p:txBody>
      </p:sp>
      <p:sp>
        <p:nvSpPr>
          <p:cNvPr id="13" name="Shape 10"/>
          <p:cNvSpPr/>
          <p:nvPr/>
        </p:nvSpPr>
        <p:spPr>
          <a:xfrm>
            <a:off x="850106" y="6136124"/>
            <a:ext cx="9272468" cy="1526977"/>
          </a:xfrm>
          <a:prstGeom prst="roundRect">
            <a:avLst>
              <a:gd name="adj" fmla="val 4075"/>
            </a:avLst>
          </a:prstGeom>
          <a:solidFill>
            <a:srgbClr val="363A4A"/>
          </a:solidFill>
          <a:ln/>
        </p:spPr>
      </p:sp>
      <p:sp>
        <p:nvSpPr>
          <p:cNvPr id="14" name="Text 11"/>
          <p:cNvSpPr/>
          <p:nvPr/>
        </p:nvSpPr>
        <p:spPr>
          <a:xfrm>
            <a:off x="1057513" y="6343531"/>
            <a:ext cx="3064788" cy="3240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52"/>
              </a:lnSpc>
              <a:buNone/>
            </a:pPr>
            <a:r>
              <a:rPr lang="en-US" sz="2041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Ordenação de Resultados</a:t>
            </a:r>
            <a:endParaRPr lang="en-US" sz="2041" dirty="0"/>
          </a:p>
        </p:txBody>
      </p:sp>
      <p:sp>
        <p:nvSpPr>
          <p:cNvPr id="15" name="Text 12"/>
          <p:cNvSpPr/>
          <p:nvPr/>
        </p:nvSpPr>
        <p:spPr>
          <a:xfrm>
            <a:off x="1057513" y="6792039"/>
            <a:ext cx="8857655" cy="6636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3"/>
              </a:lnSpc>
              <a:buNone/>
            </a:pPr>
            <a:r>
              <a:rPr lang="en-US" sz="1633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 base nos cálculos de similaridade, a Classe Expressões ordena os documentos de forma decrescente, priorizando os mais relevantes para a consulta do usuário.</a:t>
            </a:r>
            <a:endParaRPr lang="en-US" sz="1633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48389" y="1341239"/>
            <a:ext cx="56865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6EB9FC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do Expressões</a:t>
            </a:r>
            <a:endParaRPr lang="en-US" sz="437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368868"/>
            <a:ext cx="9933503" cy="4519493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2024-04-10T20:22:06Z</dcterms:created>
  <dcterms:modified xsi:type="dcterms:W3CDTF">2024-04-10T20:22:06Z</dcterms:modified>
</cp:coreProperties>
</file>